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9D2D-0EFA-4DA8-BD8F-A2EB687CA273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9A21-3784-40DD-9D22-AC2951C13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51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9D2D-0EFA-4DA8-BD8F-A2EB687CA273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9A21-3784-40DD-9D22-AC2951C13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38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9D2D-0EFA-4DA8-BD8F-A2EB687CA273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9A21-3784-40DD-9D22-AC2951C13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35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9D2D-0EFA-4DA8-BD8F-A2EB687CA273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9A21-3784-40DD-9D22-AC2951C13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24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9D2D-0EFA-4DA8-BD8F-A2EB687CA273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9A21-3784-40DD-9D22-AC2951C13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492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9D2D-0EFA-4DA8-BD8F-A2EB687CA273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9A21-3784-40DD-9D22-AC2951C13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49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9D2D-0EFA-4DA8-BD8F-A2EB687CA273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9A21-3784-40DD-9D22-AC2951C13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65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9D2D-0EFA-4DA8-BD8F-A2EB687CA273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9A21-3784-40DD-9D22-AC2951C13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51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9D2D-0EFA-4DA8-BD8F-A2EB687CA273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9A21-3784-40DD-9D22-AC2951C13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14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9D2D-0EFA-4DA8-BD8F-A2EB687CA273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9A21-3784-40DD-9D22-AC2951C13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70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9D2D-0EFA-4DA8-BD8F-A2EB687CA273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9A21-3784-40DD-9D22-AC2951C13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65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A9D2D-0EFA-4DA8-BD8F-A2EB687CA273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29A21-3784-40DD-9D22-AC2951C13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79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СОВРЕМЕННЫЙ УРОК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590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b="1" dirty="0" smtClean="0"/>
              <a:t>Основной формой организации обучения является урок, то в рамках системно-</a:t>
            </a:r>
            <a:r>
              <a:rPr lang="ru-RU" sz="3600" b="1" dirty="0" err="1" smtClean="0"/>
              <a:t>деятельностного</a:t>
            </a:r>
            <a:r>
              <a:rPr lang="ru-RU" sz="3600" b="1" dirty="0" smtClean="0"/>
              <a:t> подхода  учителю необходимо знать: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принципы построения урока;</a:t>
            </a:r>
          </a:p>
          <a:p>
            <a:pPr lvl="0"/>
            <a:r>
              <a:rPr lang="ru-RU" dirty="0"/>
              <a:t>современные педагогические технологии;</a:t>
            </a:r>
          </a:p>
          <a:p>
            <a:pPr lvl="0"/>
            <a:r>
              <a:rPr lang="ru-RU" dirty="0"/>
              <a:t>методы ведения урока;</a:t>
            </a:r>
          </a:p>
          <a:p>
            <a:pPr lvl="0"/>
            <a:r>
              <a:rPr lang="ru-RU" dirty="0"/>
              <a:t>средства;</a:t>
            </a:r>
          </a:p>
          <a:p>
            <a:pPr lvl="0"/>
            <a:r>
              <a:rPr lang="ru-RU" dirty="0"/>
              <a:t>приёмы;</a:t>
            </a:r>
          </a:p>
          <a:p>
            <a:pPr lvl="0"/>
            <a:r>
              <a:rPr lang="ru-RU" dirty="0"/>
              <a:t>примерную типологию уроков;</a:t>
            </a:r>
          </a:p>
          <a:p>
            <a:pPr lvl="0"/>
            <a:r>
              <a:rPr lang="ru-RU" dirty="0"/>
              <a:t>критерии оценивания урока.  </a:t>
            </a:r>
            <a:r>
              <a:rPr lang="ru-RU" i="1" dirty="0"/>
              <a:t>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136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Современный урок по ФГОС – это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Профессиональная и методическая подготовка учителя </a:t>
            </a:r>
          </a:p>
          <a:p>
            <a:pPr lvl="0"/>
            <a:r>
              <a:rPr lang="ru-RU" dirty="0"/>
              <a:t>Целеполагание и мотивация учения </a:t>
            </a:r>
          </a:p>
          <a:p>
            <a:pPr lvl="0"/>
            <a:r>
              <a:rPr lang="ru-RU" dirty="0"/>
              <a:t>Системно-</a:t>
            </a:r>
            <a:r>
              <a:rPr lang="ru-RU" dirty="0" err="1"/>
              <a:t>деятельностный</a:t>
            </a:r>
            <a:r>
              <a:rPr lang="ru-RU" dirty="0"/>
              <a:t> подход </a:t>
            </a:r>
          </a:p>
          <a:p>
            <a:pPr lvl="0"/>
            <a:r>
              <a:rPr lang="ru-RU" dirty="0"/>
              <a:t>Современные средства обучения </a:t>
            </a:r>
          </a:p>
          <a:p>
            <a:pPr lvl="0"/>
            <a:r>
              <a:rPr lang="ru-RU" dirty="0"/>
              <a:t>Выбор оптимальных средств обучения </a:t>
            </a:r>
          </a:p>
          <a:p>
            <a:pPr lvl="0"/>
            <a:r>
              <a:rPr lang="ru-RU" dirty="0"/>
              <a:t>Создание условий для саморазвития </a:t>
            </a:r>
          </a:p>
          <a:p>
            <a:r>
              <a:rPr lang="ru-RU" dirty="0"/>
              <a:t>Анализ каждого учебного занятия </a:t>
            </a:r>
          </a:p>
        </p:txBody>
      </p:sp>
    </p:spTree>
    <p:extLst>
      <p:ext uri="{BB962C8B-B14F-4D97-AF65-F5344CB8AC3E}">
        <p14:creationId xmlns:p14="http://schemas.microsoft.com/office/powerpoint/2010/main" val="347797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Какие требования предъявляются к современному уроку: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•    хорошо организованный урок (желательно в хорошо оборудованном кабинете) должен иметь хорошее начало и хорошее окончание;</a:t>
            </a:r>
          </a:p>
          <a:p>
            <a:pPr marL="0" indent="0">
              <a:buNone/>
            </a:pPr>
            <a:r>
              <a:rPr lang="ru-RU" dirty="0"/>
              <a:t>•    учитель должен спланировать свою деятельность и деятельность обучающихся, четко сформулировать тему, цель, задачи урока;</a:t>
            </a:r>
          </a:p>
          <a:p>
            <a:pPr marL="0" indent="0">
              <a:buNone/>
            </a:pPr>
            <a:r>
              <a:rPr lang="ru-RU" dirty="0"/>
              <a:t>•    урок должен быть проблемным и развивающим: учитель сам нацеливается на сотрудничество с учениками и умеет направлять учеников на сотрудничество с учителем и одноклассниками;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58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5654"/>
            <a:ext cx="10515600" cy="5781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•     учитель организует проблемные и поисковые ситуации, активизирует деятельность обучающихся;</a:t>
            </a:r>
          </a:p>
          <a:p>
            <a:pPr marL="0" indent="0">
              <a:buNone/>
            </a:pPr>
            <a:r>
              <a:rPr lang="ru-RU" dirty="0"/>
              <a:t>•    вывод делают сами обучающиеся;</a:t>
            </a:r>
          </a:p>
          <a:p>
            <a:pPr marL="0" indent="0">
              <a:buNone/>
            </a:pPr>
            <a:r>
              <a:rPr lang="ru-RU" dirty="0"/>
              <a:t>•    минимум репродукции и максимум творчества и сотворчества;</a:t>
            </a:r>
          </a:p>
          <a:p>
            <a:pPr marL="0" indent="0">
              <a:buNone/>
            </a:pPr>
            <a:r>
              <a:rPr lang="ru-RU" dirty="0"/>
              <a:t>•    время сбережение и </a:t>
            </a:r>
            <a:r>
              <a:rPr lang="ru-RU" dirty="0" err="1"/>
              <a:t>здоровьесбережение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    в центре внимания урока — дети;</a:t>
            </a:r>
          </a:p>
          <a:p>
            <a:pPr marL="0" indent="0">
              <a:buNone/>
            </a:pPr>
            <a:r>
              <a:rPr lang="ru-RU" dirty="0"/>
              <a:t>•    учет уровня и возможностей обучающихся, в котором учтены  такие аспекты, как профиль класса, стремление обучающихся, настроение детей;</a:t>
            </a:r>
          </a:p>
          <a:p>
            <a:pPr marL="0" indent="0">
              <a:buNone/>
            </a:pPr>
            <a:r>
              <a:rPr lang="ru-RU" dirty="0"/>
              <a:t>•    планирование обратной связи;</a:t>
            </a:r>
          </a:p>
          <a:p>
            <a:pPr marL="0" indent="0">
              <a:buNone/>
            </a:pPr>
            <a:r>
              <a:rPr lang="ru-RU" dirty="0"/>
              <a:t>•     урок должен быть добрым;</a:t>
            </a:r>
          </a:p>
          <a:p>
            <a:pPr marL="0" indent="0">
              <a:buNone/>
            </a:pPr>
            <a:r>
              <a:rPr lang="ru-RU" dirty="0"/>
              <a:t>•     </a:t>
            </a:r>
            <a:r>
              <a:rPr lang="ru-RU" b="1" u="sng" dirty="0"/>
              <a:t>урок должен иметь результат!!!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34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Основные компоненты урока ФГОС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Организационный</a:t>
            </a:r>
            <a:r>
              <a:rPr lang="ru-RU" dirty="0"/>
              <a:t> – организация класса в течение всего урока, готовность учащихся к уроку, порядок и дисциплина.</a:t>
            </a:r>
          </a:p>
          <a:p>
            <a:r>
              <a:rPr lang="ru-RU" b="1" dirty="0"/>
              <a:t>Целевой</a:t>
            </a:r>
            <a:r>
              <a:rPr lang="ru-RU" dirty="0"/>
              <a:t> – постановка целей учения , как на весь урок, так и на отдельные его этапы.   </a:t>
            </a:r>
          </a:p>
          <a:p>
            <a:r>
              <a:rPr lang="ru-RU" dirty="0"/>
              <a:t> </a:t>
            </a:r>
            <a:r>
              <a:rPr lang="ru-RU" b="1" dirty="0"/>
              <a:t>Мотивационный</a:t>
            </a:r>
            <a:r>
              <a:rPr lang="ru-RU" dirty="0"/>
              <a:t> – определение значимости изучаемого материала как в данной теме, так и во всём курсе.</a:t>
            </a:r>
          </a:p>
          <a:p>
            <a:r>
              <a:rPr lang="ru-RU" dirty="0"/>
              <a:t> </a:t>
            </a:r>
            <a:r>
              <a:rPr lang="ru-RU" b="1" dirty="0"/>
              <a:t>Коммуникативный</a:t>
            </a:r>
            <a:r>
              <a:rPr lang="ru-RU" dirty="0"/>
              <a:t> – уровень общения учителя с классом.</a:t>
            </a:r>
          </a:p>
          <a:p>
            <a:r>
              <a:rPr lang="ru-RU" b="1" dirty="0"/>
              <a:t> Содержательный</a:t>
            </a:r>
            <a:r>
              <a:rPr lang="ru-RU" dirty="0"/>
              <a:t> – подбор материала для изучения, закрепления, повторения, самостоятельной работы и т.п.</a:t>
            </a:r>
          </a:p>
          <a:p>
            <a:r>
              <a:rPr lang="ru-RU" dirty="0"/>
              <a:t> </a:t>
            </a:r>
            <a:r>
              <a:rPr lang="ru-RU" b="1" dirty="0"/>
              <a:t>Технологический</a:t>
            </a:r>
            <a:r>
              <a:rPr lang="ru-RU" dirty="0"/>
              <a:t> – выбор форм, методов и приёмов обучения, оптимальных для данного типа урока, для данной темы, для данного класса и т.п.</a:t>
            </a:r>
          </a:p>
          <a:p>
            <a:r>
              <a:rPr lang="ru-RU" b="1" dirty="0"/>
              <a:t> </a:t>
            </a:r>
            <a:r>
              <a:rPr lang="ru-RU" dirty="0"/>
              <a:t> </a:t>
            </a:r>
            <a:r>
              <a:rPr lang="ru-RU" b="1" dirty="0"/>
              <a:t>Контрольно-оценочный</a:t>
            </a:r>
            <a:r>
              <a:rPr lang="ru-RU" dirty="0"/>
              <a:t> – использование оценки деятельности ученика на уроке для стимулирования его активности и развития познавательного интереса.</a:t>
            </a:r>
          </a:p>
          <a:p>
            <a:r>
              <a:rPr lang="ru-RU" b="1" dirty="0"/>
              <a:t> </a:t>
            </a:r>
            <a:r>
              <a:rPr lang="ru-RU" dirty="0"/>
              <a:t> </a:t>
            </a:r>
            <a:r>
              <a:rPr lang="ru-RU" b="1" dirty="0"/>
              <a:t>Рефлексия</a:t>
            </a:r>
            <a:r>
              <a:rPr lang="ru-RU" dirty="0"/>
              <a:t> –  анализ деятельности учащихся на уроке, анализ результатов собственной    деятельности по организации урока.</a:t>
            </a:r>
          </a:p>
          <a:p>
            <a:r>
              <a:rPr lang="ru-RU" dirty="0"/>
              <a:t>  </a:t>
            </a:r>
          </a:p>
          <a:p>
            <a:r>
              <a:rPr lang="ru-RU" b="1" dirty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24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Организация рабочего времени по видам деятельности: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Занятость направленной деятельностью (плотность урока) - от 60 до 80 % времени </a:t>
            </a:r>
          </a:p>
          <a:p>
            <a:pPr lvl="0"/>
            <a:r>
              <a:rPr lang="ru-RU" dirty="0"/>
              <a:t>Продолжительность различных видов деятельности от 5 до 10 минут </a:t>
            </a:r>
          </a:p>
          <a:p>
            <a:pPr lvl="0"/>
            <a:r>
              <a:rPr lang="ru-RU" dirty="0"/>
              <a:t>Частота чередований различных видов деятельности через 7-10 минут </a:t>
            </a:r>
          </a:p>
          <a:p>
            <a:pPr lvl="0"/>
            <a:r>
              <a:rPr lang="ru-RU" dirty="0"/>
              <a:t>Продолжительность физкультминуток – на 20-35 минуте по 1 минуте из 3 лёгких упражнений с 3-4 повторами </a:t>
            </a:r>
          </a:p>
        </p:txBody>
      </p:sp>
    </p:spTree>
    <p:extLst>
      <p:ext uri="{BB962C8B-B14F-4D97-AF65-F5344CB8AC3E}">
        <p14:creationId xmlns:p14="http://schemas.microsoft.com/office/powerpoint/2010/main" val="1455941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8996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229</Words>
  <Application>Microsoft Office PowerPoint</Application>
  <PresentationFormat>Широкоэкранный</PresentationFormat>
  <Paragraphs>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СОВРЕМЕННЫЙ УРОК</vt:lpstr>
      <vt:lpstr> Основной формой организации обучения является урок, то в рамках системно-деятельностного подхода  учителю необходимо знать:</vt:lpstr>
      <vt:lpstr>Современный урок по ФГОС – это</vt:lpstr>
      <vt:lpstr>Какие требования предъявляются к современному уроку:</vt:lpstr>
      <vt:lpstr>Презентация PowerPoint</vt:lpstr>
      <vt:lpstr>Основные компоненты урока ФГОС </vt:lpstr>
      <vt:lpstr>Организация рабочего времени по видам деятельности: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УРОК</dc:title>
  <dc:creator>Учитель</dc:creator>
  <cp:lastModifiedBy>Учитель</cp:lastModifiedBy>
  <cp:revision>3</cp:revision>
  <dcterms:created xsi:type="dcterms:W3CDTF">2023-11-11T02:43:47Z</dcterms:created>
  <dcterms:modified xsi:type="dcterms:W3CDTF">2023-11-11T03:23:42Z</dcterms:modified>
</cp:coreProperties>
</file>