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png" ContentType="image/png"/>
  <Override PartName="/ppt/media/image3.jpeg" ContentType="image/jpeg"/>
  <Override PartName="/ppt/media/image4.jpeg" ContentType="image/jpeg"/>
  <Override PartName="/ppt/media/image5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868A5E-D9FA-4FC9-B5C3-93AEAD35524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CEB089-067B-4A6C-AAEE-3858407CF3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B9DE93-F6F4-49E9-A0FD-51EDD1B5F32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B6DF7B-3163-40A6-9736-49B5B74E56B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B5D0D4-6597-4D99-8C30-95BACEAD93D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7E0C64-70ED-4DDB-BC24-E7E7878121F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D11143-B140-468E-9425-6B1DC8E178C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9C7941-6581-4484-8277-9A41D39FDEE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098EE6-238A-4D96-829E-CAD1AB363F9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F97F46-BF00-48E8-8BAC-1936DB493F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1629BA-BACC-41E5-AA30-1F954A6B31B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F8879E-5F80-47C6-A9F3-03E664B3E8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>
            <a:lumMod val="20000"/>
            <a:lumOff val="80000"/>
            <a:alpha val="5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3D9C3A4-D193-4614-BA7D-7044BCBA0973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2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3"/>
          <p:cNvSpPr/>
          <p:nvPr/>
        </p:nvSpPr>
        <p:spPr>
          <a:xfrm>
            <a:off x="214200" y="142920"/>
            <a:ext cx="2785680" cy="482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rgbClr val="c00000"/>
                </a:solidFill>
                <a:latin typeface="Times New Roman"/>
              </a:rPr>
              <a:t>НАВОДНЕНИЕ</a:t>
            </a:r>
            <a:r>
              <a:rPr b="0" lang="ru-RU" sz="1000" spc="-1" strike="noStrike">
                <a:solidFill>
                  <a:srgbClr val="c00000"/>
                </a:solidFill>
                <a:latin typeface="Times New Roman"/>
              </a:rPr>
              <a:t> </a:t>
            </a: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– это временное затопление значительной части суши водой в результате действий сил природы.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 u="sng">
                <a:solidFill>
                  <a:schemeClr val="dk1"/>
                </a:solidFill>
                <a:uFillTx/>
                <a:latin typeface="Times New Roman"/>
              </a:rPr>
              <a:t>Данное явление может произойти в результате: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сброса воды с гидротехнических сооружений;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быстрого таяния снегов, образования ледяных заторов, зажоров;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обильных продолжительных осадков, либо кратковременных, но очень интенсивных;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нагонов воды с моря или больших рек на побережья и в устья рек сильным навальным ветром или приливом.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chemeClr val="dk2">
                    <a:lumMod val="50000"/>
                  </a:schemeClr>
                </a:solidFill>
                <a:latin typeface="Times New Roman"/>
              </a:rPr>
              <a:t> </a:t>
            </a:r>
            <a:r>
              <a:rPr b="1" i="1" lang="ru-RU" sz="1000" spc="-1" strike="noStrike">
                <a:solidFill>
                  <a:srgbClr val="c00000"/>
                </a:solidFill>
                <a:latin typeface="Times New Roman"/>
              </a:rPr>
              <a:t>По степени интенсивности наводнения подразделяются на четыре типа: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rgbClr val="002060"/>
                </a:solidFill>
                <a:latin typeface="Times New Roman"/>
              </a:rPr>
              <a:t>низкие наводнения</a:t>
            </a:r>
            <a:r>
              <a:rPr b="1" i="1" lang="ru-RU" sz="1000" spc="-1" strike="noStrike">
                <a:solidFill>
                  <a:schemeClr val="dk1"/>
                </a:solidFill>
                <a:latin typeface="Times New Roman"/>
              </a:rPr>
              <a:t>.</a:t>
            </a: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 Они наблюдаются на равнинах рек раз в 5-10 лет;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rgbClr val="002060"/>
                </a:solidFill>
                <a:latin typeface="Times New Roman"/>
              </a:rPr>
              <a:t>высокие наводнения.</a:t>
            </a:r>
            <a:r>
              <a:rPr b="0" lang="ru-RU" sz="1000" spc="-1" strike="noStrike">
                <a:solidFill>
                  <a:srgbClr val="002060"/>
                </a:solidFill>
                <a:latin typeface="Times New Roman"/>
              </a:rPr>
              <a:t> </a:t>
            </a: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Они происходят примерно раз в 20-25 лет. Под водой оказываются большие участки речных долин. Такое наводнение может нарушить привычный образ жизнедеятельности населения, а в ряде случаев требуется его эвакуация;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rgbClr val="002060"/>
                </a:solidFill>
                <a:latin typeface="Times New Roman"/>
              </a:rPr>
              <a:t>выдающиеся наводнения</a:t>
            </a:r>
            <a:r>
              <a:rPr b="0" lang="ru-RU" sz="1000" spc="-1" strike="noStrike">
                <a:solidFill>
                  <a:srgbClr val="002060"/>
                </a:solidFill>
                <a:latin typeface="Times New Roman"/>
              </a:rPr>
              <a:t>. </a:t>
            </a: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Они происходят раз в 50-100 лет. При таких наводнениях затапливается до 50% сельскохозяйственных угодий, происходит затопление городов, населённых пунктов. В таком случае требуется массовая эвакуация населения;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rgbClr val="002060"/>
                </a:solidFill>
                <a:latin typeface="Times New Roman"/>
              </a:rPr>
              <a:t>катастрофические наводнения</a:t>
            </a: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. Они случаются раз в 100-200 лет. Затапливается несколько речных систем.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icture 2"/>
          <p:cNvSpPr/>
          <p:nvPr/>
        </p:nvSpPr>
        <p:spPr>
          <a:xfrm>
            <a:off x="571320" y="5143680"/>
            <a:ext cx="1999800" cy="1499760"/>
          </a:xfrm>
          <a:prstGeom prst="ellipse">
            <a:avLst/>
          </a:prstGeom>
          <a:blipFill rotWithShape="0">
            <a:blip r:embed="rId1"/>
            <a:srcRect/>
            <a:stretch/>
          </a:blip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Box 6"/>
          <p:cNvSpPr/>
          <p:nvPr/>
        </p:nvSpPr>
        <p:spPr>
          <a:xfrm>
            <a:off x="3214800" y="142920"/>
            <a:ext cx="2857320" cy="466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Наводнения по повторяемости, площади распространения и суммарному ущербу занимают ведущее место среди чрезвычайных ситуаций.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Весной и осенью в населённых пунктах  Тюменской области могут происходить наводнения (паводки), в результате которых могут быть потери среди людей, разрушение муниципальных и частных построек, нанесение большого материального ущерба.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Наводнения (паводки) можно прогнозировать, а значит, принять предупредительные меры.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rgbClr val="ff0000"/>
                </a:solidFill>
                <a:latin typeface="Times New Roman"/>
              </a:rPr>
              <a:t>Прогнозирование: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прогнозы наводнения разрабатываются гидрометеоцентрами;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заблаговременность прогнозов краткосрочных наводнений составляет 1-3 суток;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долгосрочных прогнозов половодий 1-2,5 месяца.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chemeClr val="dk1"/>
                </a:solidFill>
                <a:latin typeface="Times New Roman"/>
              </a:rPr>
              <a:t> 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rgbClr val="ff0000"/>
                </a:solidFill>
                <a:latin typeface="Times New Roman"/>
              </a:rPr>
              <a:t>Меры предупреждения: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заготовка строительных материалов для борьбы с наводнениями;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обучение населения правилам поведения в зоне наводнения;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обвалование зданий, сооружений;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разрушение скопившегося льда;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856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эвакуация людей, животных, материальных ценностей.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icture 3"/>
          <p:cNvSpPr/>
          <p:nvPr/>
        </p:nvSpPr>
        <p:spPr>
          <a:xfrm>
            <a:off x="3500280" y="5072040"/>
            <a:ext cx="2071440" cy="1551600"/>
          </a:xfrm>
          <a:prstGeom prst="ellipse">
            <a:avLst/>
          </a:prstGeom>
          <a:blipFill rotWithShape="0">
            <a:blip r:embed="rId2"/>
            <a:srcRect/>
            <a:stretch/>
          </a:blip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TextBox 8"/>
          <p:cNvSpPr/>
          <p:nvPr/>
        </p:nvSpPr>
        <p:spPr>
          <a:xfrm>
            <a:off x="6143760" y="142920"/>
            <a:ext cx="2857320" cy="451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С получением прогноза о возможном наводнении осуществляется оповещение населения с помощью сирен, через сеть радио- и телевизионного вещания, другими возможными средствами.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Получив предупреждение об угрозе наводнения (затопления), сообщите об этом вашим близким, соседям.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В информации будет сообщено о времени и границах затопления, рекомендации жителям о целесообразном поведении и порядке эвакуации.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chemeClr val="dk1"/>
                </a:solidFill>
                <a:latin typeface="Calibri"/>
              </a:rPr>
              <a:t> </a:t>
            </a:r>
            <a:r>
              <a:rPr b="1" i="1" lang="ru-RU" sz="1000" spc="-1" strike="noStrike">
                <a:solidFill>
                  <a:srgbClr val="c00000"/>
                </a:solidFill>
                <a:latin typeface="Times New Roman"/>
              </a:rPr>
              <a:t>Перед эвакуацией для сохранения своего дома следует: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отключить воду, газ, электричество;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погасить огонь в печах;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перенести на верхние этажи (чердаки) зданий ценные вещи и имущество;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закрыть окна и двери, при необходимости забить окна и двери первых этажей досками или фанерой.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chemeClr val="dk1"/>
                </a:solidFill>
                <a:latin typeface="Times New Roman"/>
              </a:rPr>
              <a:t> </a:t>
            </a:r>
            <a:r>
              <a:rPr b="1" i="1" lang="ru-RU" sz="1000" spc="-1" strike="noStrike">
                <a:solidFill>
                  <a:srgbClr val="c00000"/>
                </a:solidFill>
                <a:latin typeface="Times New Roman"/>
              </a:rPr>
              <a:t>При получении сигнала о начале эвакуации необходимо быстро собрать и взять с собой: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документы (в герметичной упаковке), ценности, лекарства;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комплект одежды и обуви по сезону;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запас продуктов питания на несколько дней, затем следовать на объявленный эвакуационный пункт для отправки в безопасные районы.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icture 4"/>
          <p:cNvSpPr/>
          <p:nvPr/>
        </p:nvSpPr>
        <p:spPr>
          <a:xfrm>
            <a:off x="6507000" y="5000760"/>
            <a:ext cx="2136600" cy="1499760"/>
          </a:xfrm>
          <a:prstGeom prst="ellipse">
            <a:avLst/>
          </a:prstGeom>
          <a:blipFill rotWithShape="0">
            <a:blip r:embed="rId3"/>
            <a:srcRect/>
            <a:stretch/>
          </a:blip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"/>
          <p:cNvSpPr/>
          <p:nvPr/>
        </p:nvSpPr>
        <p:spPr>
          <a:xfrm>
            <a:off x="214200" y="25200"/>
            <a:ext cx="2785680" cy="662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chemeClr val="dk1"/>
                </a:solidFill>
                <a:latin typeface="Times New Roman"/>
              </a:rPr>
              <a:t> 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rgbClr val="c00000"/>
                </a:solidFill>
                <a:latin typeface="Times New Roman"/>
              </a:rPr>
              <a:t>При внезапном наводнении</a:t>
            </a:r>
            <a:r>
              <a:rPr b="1" lang="ru-RU" sz="1000" spc="-1" strike="noStrike">
                <a:solidFill>
                  <a:srgbClr val="c00000"/>
                </a:solidFill>
                <a:latin typeface="Times New Roman"/>
              </a:rPr>
              <a:t> </a:t>
            </a: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необходимо: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проявить полное самообладание и уверенность, что помощь будет оказана, личным примером и словами воздействовать на окружающих в целях пресечения возникновения паники;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оказать помощь детям и престарелым в первую очередь;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как можно быстрее, если затопление в селе или частном секторе, отогнать скот в безопасные места, отдалённые от зоны затопления;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привести в действие все имеющиеся в Вашем распоряжении плавсредства,   при отсутствии их соорудить простейшие плавучие средства из подручных материалов: бревен, досок, автомобильных камер, бочек, бидонов;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при подъеме воды проживающим в многоэтажных домах необходимо подняться на верхние этажи, если дом одноэтажный - занять чердачные помещения;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необходимо принять меры, позволяющие спасателям своевременно обнаружить людей, отрезанных водой и нуждающихся в помощи;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а) в светлое время – вывесить на высоком месте полотнища;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б) в тёмное время – подавать световые сигналы;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если вода застала в поле, лесу, то необходимо выйти на возвышенные места, если нет такой возвышенности – забраться на дерево и быть готовым к организованной эвакуации по воде;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rgbClr val="c00000"/>
                </a:solidFill>
                <a:latin typeface="Times New Roman"/>
              </a:rPr>
              <a:t>ПОМНИТЕ!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rgbClr val="c00000"/>
                </a:solidFill>
                <a:latin typeface="Times New Roman"/>
              </a:rPr>
              <a:t>В ЗАТОПЛЕННОЙ МЕСТНОСТИ НЕЛЬЗЯ УПОТРЕБЛЯТЬ В ПИЩУ ПРОДУКТЫ, СОПРИКАСАВШИЕСЯ С ПОСТУПИВШЕЙ ВОДОЙ И ПИТЬ НЕКИПЯЧЁНУЮ ВОДУ.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rgbClr val="c00000"/>
                </a:solidFill>
                <a:latin typeface="Calibri"/>
              </a:rPr>
              <a:t> 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TextBox 5"/>
          <p:cNvSpPr/>
          <p:nvPr/>
        </p:nvSpPr>
        <p:spPr>
          <a:xfrm>
            <a:off x="3286080" y="2143080"/>
            <a:ext cx="2642760" cy="189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rgbClr val="002060"/>
                </a:solidFill>
                <a:latin typeface="Times New Roman"/>
              </a:rPr>
              <a:t>ГРАЖДАНЕ!</a:t>
            </a:r>
            <a:r>
              <a:rPr b="0" lang="ru-RU" sz="1000" spc="-1" strike="noStrike">
                <a:solidFill>
                  <a:srgbClr val="002060"/>
                </a:solidFill>
                <a:latin typeface="Times New Roman"/>
              </a:rPr>
              <a:t>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rgbClr val="002060"/>
                </a:solidFill>
                <a:latin typeface="Times New Roman"/>
              </a:rPr>
              <a:t>В ЛЮБОЙ ОБСТАНОВКЕ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rgbClr val="002060"/>
                </a:solidFill>
                <a:latin typeface="Times New Roman"/>
              </a:rPr>
              <a:t>НЕ ТЕРЯЙТЕ САМООБЛАДАНИЯ,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rgbClr val="002060"/>
                </a:solidFill>
                <a:latin typeface="Times New Roman"/>
              </a:rPr>
              <a:t> </a:t>
            </a:r>
            <a:r>
              <a:rPr b="0" lang="ru-RU" sz="1000" spc="-1" strike="noStrike">
                <a:solidFill>
                  <a:srgbClr val="002060"/>
                </a:solidFill>
                <a:latin typeface="Times New Roman"/>
              </a:rPr>
              <a:t>НЕ ПОДДАВАЙТЕСЬ ПАНИКЕ, ДЕЙСТВУЙТЕ БЫСТРО,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rgbClr val="002060"/>
                </a:solidFill>
                <a:latin typeface="Times New Roman"/>
              </a:rPr>
              <a:t>НО БЕЗ СУЕТЫ И УВЕРЕННО!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rgbClr val="002060"/>
                </a:solidFill>
                <a:latin typeface="Times New Roman"/>
              </a:rPr>
              <a:t> 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rgbClr val="002060"/>
                </a:solidFill>
                <a:latin typeface="Times New Roman"/>
              </a:rPr>
              <a:t> </a:t>
            </a:r>
            <a:r>
              <a:rPr b="1" lang="ru-RU" sz="1000" spc="-1" strike="noStrike">
                <a:solidFill>
                  <a:srgbClr val="002060"/>
                </a:solidFill>
                <a:latin typeface="Times New Roman"/>
              </a:rPr>
              <a:t>БУДЬТЕ ВНИМАТЕЛЬНЫ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rgbClr val="002060"/>
                </a:solidFill>
                <a:latin typeface="Times New Roman"/>
              </a:rPr>
              <a:t> </a:t>
            </a:r>
            <a:r>
              <a:rPr b="1" lang="ru-RU" sz="1000" spc="-1" strike="noStrike">
                <a:solidFill>
                  <a:srgbClr val="002060"/>
                </a:solidFill>
                <a:latin typeface="Times New Roman"/>
              </a:rPr>
              <a:t>К РЕЧЕВЫМ СООБЩЕНИЯМ ОРГАНОВ УПРАВЛЕНИЯ ГО И ЧС!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" name="Picture 2" descr="Наводнение 9"/>
          <p:cNvPicPr/>
          <p:nvPr/>
        </p:nvPicPr>
        <p:blipFill>
          <a:blip r:embed="rId1">
            <a:lum bright="6000"/>
          </a:blip>
          <a:stretch/>
        </p:blipFill>
        <p:spPr>
          <a:xfrm>
            <a:off x="6748560" y="2250000"/>
            <a:ext cx="2071440" cy="2790000"/>
          </a:xfrm>
          <a:prstGeom prst="rect">
            <a:avLst/>
          </a:prstGeom>
          <a:ln w="9525">
            <a:solidFill>
              <a:srgbClr val="002060"/>
            </a:solidFill>
            <a:miter/>
          </a:ln>
        </p:spPr>
      </p:pic>
      <p:sp>
        <p:nvSpPr>
          <p:cNvPr id="50" name="TextBox 8"/>
          <p:cNvSpPr/>
          <p:nvPr/>
        </p:nvSpPr>
        <p:spPr>
          <a:xfrm>
            <a:off x="6500160" y="1260000"/>
            <a:ext cx="249984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400" spc="-1" strike="noStrike">
                <a:solidFill>
                  <a:srgbClr val="002060"/>
                </a:solidFill>
                <a:latin typeface="Arial"/>
              </a:rPr>
              <a:t>ДЕЙСТВИЯ НАСЕЛЕНИЯ ПРИ НАВОДНЕНИИ (ПАВОДКЕ)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Box 6"/>
          <p:cNvSpPr/>
          <p:nvPr/>
        </p:nvSpPr>
        <p:spPr>
          <a:xfrm>
            <a:off x="6286680" y="142920"/>
            <a:ext cx="2714400" cy="394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Times New Roman"/>
              </a:rPr>
              <a:t>Объединенный учебно-методический центр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Times New Roman"/>
              </a:rPr>
              <a:t>по ГО и ЧС Тюменской области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extBox 10"/>
          <p:cNvSpPr/>
          <p:nvPr/>
        </p:nvSpPr>
        <p:spPr>
          <a:xfrm rot="63600">
            <a:off x="6919920" y="5554080"/>
            <a:ext cx="1928520" cy="1005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rgbClr val="002060"/>
                </a:solidFill>
                <a:latin typeface="Times New Roman"/>
              </a:rPr>
              <a:t>ПАМЯТКА ЖИТЕЛЮ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rgbClr val="002060"/>
                </a:solidFill>
                <a:latin typeface="Times New Roman"/>
              </a:rPr>
              <a:t>ТЮМЕНСКОЙ ОБЛАСТИ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Times New Roman"/>
              </a:rPr>
              <a:t>г.Тюмень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TextBox 12"/>
          <p:cNvSpPr/>
          <p:nvPr/>
        </p:nvSpPr>
        <p:spPr>
          <a:xfrm>
            <a:off x="3143160" y="214200"/>
            <a:ext cx="2785680" cy="115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rgbClr val="c00000"/>
                </a:solidFill>
                <a:latin typeface="Times New Roman"/>
              </a:rPr>
              <a:t>При проведении спасательных работ</a:t>
            </a:r>
            <a:r>
              <a:rPr b="0" lang="ru-RU" sz="1000" spc="-1" strike="noStrike">
                <a:solidFill>
                  <a:srgbClr val="c00000"/>
                </a:solidFill>
                <a:latin typeface="Times New Roman"/>
              </a:rPr>
              <a:t> </a:t>
            </a: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неукоснительно выполняйте все требования спасательных подразделений и формирований, чтобы не подвергать опасности свою жизнь и жизнь тех, кто Вас спасает.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	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4" name="Группа 18"/>
          <p:cNvGrpSpPr/>
          <p:nvPr/>
        </p:nvGrpSpPr>
        <p:grpSpPr>
          <a:xfrm>
            <a:off x="4286160" y="4643280"/>
            <a:ext cx="999720" cy="999720"/>
            <a:chOff x="4286160" y="4643280"/>
            <a:chExt cx="999720" cy="999720"/>
          </a:xfrm>
        </p:grpSpPr>
        <p:pic>
          <p:nvPicPr>
            <p:cNvPr id="55" name="Picture 31" descr=""/>
            <p:cNvPicPr/>
            <p:nvPr/>
          </p:nvPicPr>
          <p:blipFill>
            <a:blip r:embed="rId2"/>
            <a:stretch/>
          </p:blipFill>
          <p:spPr>
            <a:xfrm>
              <a:off x="4286160" y="4643280"/>
              <a:ext cx="961560" cy="999720"/>
            </a:xfrm>
            <a:prstGeom prst="rect">
              <a:avLst/>
            </a:prstGeom>
            <a:ln w="9525">
              <a:solidFill>
                <a:srgbClr val="c00000"/>
              </a:solidFill>
              <a:miter/>
            </a:ln>
          </p:spPr>
        </p:pic>
        <p:sp>
          <p:nvSpPr>
            <p:cNvPr id="56" name="TextBox 16"/>
            <p:cNvSpPr/>
            <p:nvPr/>
          </p:nvSpPr>
          <p:spPr>
            <a:xfrm>
              <a:off x="4572000" y="4714920"/>
              <a:ext cx="713880" cy="3333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1" lang="ru-RU" sz="1600" spc="-1" strike="noStrike">
                  <a:solidFill>
                    <a:srgbClr val="ff0000"/>
                  </a:solidFill>
                  <a:latin typeface="Calibri"/>
                </a:rPr>
                <a:t>112</a:t>
              </a:r>
              <a:endParaRPr b="0" lang="ru-RU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Application>LibreOffice/7.6.4.1$Windows_X86_64 LibreOffice_project/e19e193f88cd6c0525a17fb7a176ed8e6a3e2aa1</Application>
  <AppVersion>15.0000</AppVersion>
  <Words>393</Words>
  <Paragraphs>72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2024-04-10T09:48:25Z</dcterms:modified>
  <cp:revision>17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</vt:i4>
  </property>
</Properties>
</file>