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6.png" ContentType="image/png"/>
  <Override PartName="/ppt/media/image4.jpeg" ContentType="image/jpeg"/>
  <Override PartName="/ppt/media/image5.png" ContentType="image/png"/>
  <Override PartName="/ppt/media/image7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233A9F2-F99D-4526-9960-61652A6421AA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3D1046-3C6F-4658-887D-1F61134E413B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1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174BAC-9AE7-4407-805C-DC3A29020770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1A9D3C-5D7E-47AE-BFC1-6C1B0E7AAF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19F43D-649A-40DB-BDD9-23F1838588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0475D6-5BD1-4285-AF24-A2523A2B603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611CEB-E58A-465E-86DA-D97A17CB0DC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1BC9FB-284E-4459-A6B4-928C3DF3BB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142742-6963-40E7-AA0E-909EDEC895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53E255-CB80-4B87-A86E-7DB21DD43D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88A347-70B1-4953-99F5-F4F7B489E9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B14893-16B3-4852-824B-157B77522B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45764F-484F-4F4A-AD04-7130881F31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A4DED6-A8FB-4237-BC35-64F972D4BE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80BF2F-F5CD-4059-B189-B7D84329B1B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40819D3-6AD8-463F-A333-5F5BA357C3E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6"/>
          <p:cNvSpPr/>
          <p:nvPr/>
        </p:nvSpPr>
        <p:spPr>
          <a:xfrm>
            <a:off x="3564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" name="Прямоугольник 9"/>
          <p:cNvSpPr/>
          <p:nvPr/>
        </p:nvSpPr>
        <p:spPr>
          <a:xfrm>
            <a:off x="306000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" name="Прямоугольник 10"/>
          <p:cNvSpPr/>
          <p:nvPr/>
        </p:nvSpPr>
        <p:spPr>
          <a:xfrm>
            <a:off x="608400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6156000" y="1700640"/>
            <a:ext cx="2808000" cy="1689840"/>
          </a:xfrm>
          <a:prstGeom prst="rect">
            <a:avLst/>
          </a:prstGeom>
          <a:solidFill>
            <a:srgbClr val="ffc000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8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 Black"/>
              </a:rPr>
              <a:t>Памятка по предупреждению чрезвычайных ситуаций и действиям при их возникновении в быту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12"/>
          <p:cNvSpPr/>
          <p:nvPr/>
        </p:nvSpPr>
        <p:spPr>
          <a:xfrm>
            <a:off x="6300360" y="5591160"/>
            <a:ext cx="25200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ПАМЯТКА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ЖИТЕЛЮ ТЮМЕНСКОЙ ОБЛАСТИ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Box 14"/>
          <p:cNvSpPr/>
          <p:nvPr/>
        </p:nvSpPr>
        <p:spPr>
          <a:xfrm>
            <a:off x="6444360" y="6351120"/>
            <a:ext cx="23040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000" spc="-1" strike="noStrike">
                <a:solidFill>
                  <a:schemeClr val="dk1"/>
                </a:solidFill>
                <a:latin typeface="Arial"/>
              </a:rPr>
              <a:t>г. Тюмень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15"/>
          <p:cNvSpPr/>
          <p:nvPr/>
        </p:nvSpPr>
        <p:spPr>
          <a:xfrm>
            <a:off x="6156000" y="116640"/>
            <a:ext cx="2736000" cy="77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Объединенный учебно-методический центр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по ГО и ЧС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Прямоугольник 16"/>
          <p:cNvSpPr/>
          <p:nvPr/>
        </p:nvSpPr>
        <p:spPr>
          <a:xfrm>
            <a:off x="6162480" y="3412440"/>
            <a:ext cx="2808000" cy="237492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/>
          </a:gradFill>
          <a:ln w="3810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500"/>
              </a:lnSpc>
            </a:pPr>
            <a:r>
              <a:rPr b="1" lang="ru-RU" sz="1050" spc="-1" strike="noStrike">
                <a:solidFill>
                  <a:schemeClr val="dk1"/>
                </a:solidFill>
                <a:latin typeface="Arial"/>
              </a:rPr>
              <a:t>Человек в процессе своей жизнедеятельности постоянно подвергается опасностям и риску. Существуют так называемые возможные или потенциальные опасности, которые окружают человека в повседневной жизни. Для того чтобы избежать воздействия негативных факторов этих опасностей, необходимо знать и соблюдать определенные меры безопасности и правила поведения.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Прямоугольник 18"/>
          <p:cNvSpPr/>
          <p:nvPr/>
        </p:nvSpPr>
        <p:spPr>
          <a:xfrm>
            <a:off x="3132000" y="116640"/>
            <a:ext cx="280800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Если вы разбили градусник и разлили ртуть необходимо: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2" descr="\\192.168.1.9\общая папка\8Зайцев\Памятка техн. чс\Памятка-Действия-населения-при-ЧС-техногенного-характера-scaled.jpg"/>
          <p:cNvPicPr/>
          <p:nvPr/>
        </p:nvPicPr>
        <p:blipFill>
          <a:blip r:embed="rId1"/>
          <a:srcRect l="37878" t="85220" r="46088" b="2907"/>
          <a:stretch/>
        </p:blipFill>
        <p:spPr>
          <a:xfrm>
            <a:off x="3276000" y="5797080"/>
            <a:ext cx="2390040" cy="838080"/>
          </a:xfrm>
          <a:prstGeom prst="rect">
            <a:avLst/>
          </a:prstGeom>
          <a:ln w="28575">
            <a:solidFill>
              <a:srgbClr val="c00000"/>
            </a:solidFill>
            <a:round/>
          </a:ln>
        </p:spPr>
      </p:pic>
      <p:pic>
        <p:nvPicPr>
          <p:cNvPr id="56" name="Picture 2" descr="C:\Users\Коваль\Downloads\kvartira.jpg"/>
          <p:cNvPicPr/>
          <p:nvPr/>
        </p:nvPicPr>
        <p:blipFill>
          <a:blip r:embed="rId2"/>
          <a:stretch/>
        </p:blipFill>
        <p:spPr>
          <a:xfrm>
            <a:off x="6162480" y="116640"/>
            <a:ext cx="2808000" cy="1538640"/>
          </a:xfrm>
          <a:prstGeom prst="rect">
            <a:avLst/>
          </a:prstGeom>
          <a:ln w="0">
            <a:noFill/>
          </a:ln>
        </p:spPr>
      </p:pic>
      <p:sp>
        <p:nvSpPr>
          <p:cNvPr id="57" name="Прямоугольник 2"/>
          <p:cNvSpPr/>
          <p:nvPr/>
        </p:nvSpPr>
        <p:spPr>
          <a:xfrm>
            <a:off x="6228360" y="162720"/>
            <a:ext cx="280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</a:rPr>
              <a:t>Объединенный учебно-методический центр по ГО и ЧС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</a:rPr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Прямоугольник 3"/>
          <p:cNvSpPr/>
          <p:nvPr/>
        </p:nvSpPr>
        <p:spPr>
          <a:xfrm>
            <a:off x="3144960" y="804600"/>
            <a:ext cx="279468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удалить всех посторонних из помещения;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открыть двери, окна для проветривания;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надеть ватно-марлевую повязку, резиновые перчатки и обувь;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собрать ртуть (скребком, щеткой, пылесосом или спринцовкой);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очищенное от ртути место промыть горячей мыльной жидкостью или крутым раствором марганцовки;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после тщательной уборки помещения руки необходимо вымыть с мылом горячей водой;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собранную ртуть следует поместить в герметически закрывающуюся тару.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Picture 4" descr=""/>
          <p:cNvPicPr/>
          <p:nvPr/>
        </p:nvPicPr>
        <p:blipFill>
          <a:blip r:embed="rId3"/>
          <a:stretch/>
        </p:blipFill>
        <p:spPr>
          <a:xfrm>
            <a:off x="3132000" y="4221000"/>
            <a:ext cx="2782440" cy="1475640"/>
          </a:xfrm>
          <a:prstGeom prst="rect">
            <a:avLst/>
          </a:prstGeom>
          <a:ln w="38100">
            <a:solidFill>
              <a:srgbClr val="ffff00"/>
            </a:solidFill>
            <a:miter/>
          </a:ln>
        </p:spPr>
      </p:pic>
      <p:sp>
        <p:nvSpPr>
          <p:cNvPr id="60" name="Прямоугольник 4"/>
          <p:cNvSpPr/>
          <p:nvPr/>
        </p:nvSpPr>
        <p:spPr>
          <a:xfrm>
            <a:off x="35640" y="4159800"/>
            <a:ext cx="2952000" cy="246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200" spc="-1" strike="noStrike">
                <a:solidFill>
                  <a:srgbClr val="ff0000"/>
                </a:solidFill>
                <a:latin typeface="Arial"/>
              </a:rPr>
              <a:t>Меры, предпринимаемые при первых признаках отравления: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Необходимо промыть желудок.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Связываем токсины, принять активированный уголь.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Очищаем кишечник, как правило, происходит естественным путем.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Важно помнить, организм теряет много воды, ее необходимо восполнять.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Обязательно вызвать скорую помощь.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оугольник 25"/>
          <p:cNvSpPr/>
          <p:nvPr/>
        </p:nvSpPr>
        <p:spPr>
          <a:xfrm>
            <a:off x="107640" y="115920"/>
            <a:ext cx="280800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Пищевое отравление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 употреблении в пищу некачественных продуктов питания, их неправильное приготовление и хранение, может возникнуть пищевое отравление – пищевая токсикоинфекция.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Характерными признаками отравления пищей являются: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общее недомогание;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тошнота;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многократная рвота;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схваткообразные боли в животе;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частый жидкий стул.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Picture 5" descr="C:\Users\Коваль\Downloads\2e7d89c1d3641f060ad8ca1da1d41dea.jpg"/>
          <p:cNvPicPr/>
          <p:nvPr/>
        </p:nvPicPr>
        <p:blipFill>
          <a:blip r:embed="rId4"/>
          <a:stretch/>
        </p:blipFill>
        <p:spPr>
          <a:xfrm>
            <a:off x="179640" y="2781000"/>
            <a:ext cx="2652480" cy="1439640"/>
          </a:xfrm>
          <a:prstGeom prst="rect">
            <a:avLst/>
          </a:prstGeom>
          <a:ln w="0">
            <a:solidFill>
              <a:srgbClr val="00b05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"/>
          <p:cNvSpPr/>
          <p:nvPr/>
        </p:nvSpPr>
        <p:spPr>
          <a:xfrm>
            <a:off x="3564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306000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" name="Прямоугольник 10"/>
          <p:cNvSpPr/>
          <p:nvPr/>
        </p:nvSpPr>
        <p:spPr>
          <a:xfrm>
            <a:off x="608400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6" name="TextBox 15"/>
          <p:cNvSpPr/>
          <p:nvPr/>
        </p:nvSpPr>
        <p:spPr>
          <a:xfrm>
            <a:off x="6173640" y="125280"/>
            <a:ext cx="2736000" cy="19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Объединенный учебно-методический центр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по ГО и ЧС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Государственного казенного чрежс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 обнаружении пожара или признаков горения немедленно сообщить в пожарную охрану.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До прибытия пожарных принять меры по эвакуации людей. 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 необходимости отключить электроэнергию и газ.</a:t>
            </a:r>
            <a:r>
              <a:rPr b="1" lang="ru-RU" sz="1200" spc="-1" strike="noStrike">
                <a:solidFill>
                  <a:schemeClr val="lt1"/>
                </a:solidFill>
                <a:latin typeface="Arial"/>
              </a:rPr>
              <a:t>ба экстренного реагирования»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18"/>
          <p:cNvSpPr/>
          <p:nvPr/>
        </p:nvSpPr>
        <p:spPr>
          <a:xfrm>
            <a:off x="6228360" y="44640"/>
            <a:ext cx="2664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При пожаре в жилом помещении: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22"/>
          <p:cNvSpPr/>
          <p:nvPr/>
        </p:nvSpPr>
        <p:spPr>
          <a:xfrm>
            <a:off x="6156000" y="3637440"/>
            <a:ext cx="2808000" cy="31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Если дым и пламя в соседних помещениях не позволяет выйти наружу: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Не поддавайтесь панике.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Накройтесь полностью мокрым покрывалом (тканью).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Проверьте существует ли возможность выйти на крышу или спуститься по пожарной лестнице.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Если возможности эвакуироваться нет, то для защиты от тепла и дыма необходимо надёжно загерметизировать своё помещение.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29"/>
          <p:cNvSpPr/>
          <p:nvPr/>
        </p:nvSpPr>
        <p:spPr>
          <a:xfrm>
            <a:off x="6948360" y="4653000"/>
            <a:ext cx="1944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Прямоугольник 3"/>
          <p:cNvSpPr/>
          <p:nvPr/>
        </p:nvSpPr>
        <p:spPr>
          <a:xfrm>
            <a:off x="179640" y="55080"/>
            <a:ext cx="2664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Открытое окно  – опасность для ребенка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Прямоугольник 4"/>
          <p:cNvSpPr/>
          <p:nvPr/>
        </p:nvSpPr>
        <p:spPr>
          <a:xfrm>
            <a:off x="35640" y="619920"/>
            <a:ext cx="2952000" cy="53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Падение из окна - является одной из причин детского травматизма 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смертности, особенно в городах. Дети очень уязвимы перед раскрытым окном из-за естественной любознательности</a:t>
            </a:r>
            <a:r>
              <a:rPr b="1" lang="ru-RU" sz="18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i="1" lang="ru-RU" sz="1200" spc="-1" strike="noStrike">
                <a:solidFill>
                  <a:schemeClr val="dk1"/>
                </a:solidFill>
                <a:latin typeface="Arial"/>
              </a:rPr>
              <a:t>          </a:t>
            </a:r>
            <a:r>
              <a:rPr b="1" i="1" lang="ru-RU" sz="1200" spc="-1" strike="noStrike">
                <a:solidFill>
                  <a:srgbClr val="ff0000"/>
                </a:solidFill>
                <a:latin typeface="Arial"/>
              </a:rPr>
              <a:t>Памятка о безопасности: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      </a:t>
            </a: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не оставляйте ребенка без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       </a:t>
            </a: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присмотра в помещении;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фурнитура окон и сами рамы должны быть исправны;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отодвиньте от окон все виды мебели;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установите на окна средства детской защиты;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москитные сетки не предназначены для защиты от падения;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Не ставьте малыша на подоконник;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объясните ребенку опасность открытого окна из-за возможного падения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179640" y="5345280"/>
            <a:ext cx="2592000" cy="1323720"/>
          </a:xfrm>
          <a:prstGeom prst="rect">
            <a:avLst/>
          </a:prstGeom>
          <a:ln w="0">
            <a:noFill/>
          </a:ln>
        </p:spPr>
      </p:pic>
      <p:sp>
        <p:nvSpPr>
          <p:cNvPr id="73" name="Прямоугольник 8"/>
          <p:cNvSpPr/>
          <p:nvPr/>
        </p:nvSpPr>
        <p:spPr>
          <a:xfrm>
            <a:off x="3060000" y="55080"/>
            <a:ext cx="2952000" cy="66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Осторожно – электричество!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Причины электротравматизма: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нарушение изоляции внутри приборов;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повреждение изоляционной оболочки проводов; 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контакт с самодельными приборами и оголенными токоведущими частями;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самостоятельные попытки ремонта;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использование выключателей или розеток с поврежденным корпусом;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временная проводка на скрутках;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не соблюдение правил техники безопасности.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                   </a:t>
            </a: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Правила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   </a:t>
            </a: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электробезопасности 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                     </a:t>
            </a:r>
            <a:r>
              <a:rPr b="1" i="1" lang="ru-RU" sz="1400" spc="-1" strike="noStrike">
                <a:solidFill>
                  <a:srgbClr val="ff0000"/>
                </a:solidFill>
                <a:latin typeface="Arial"/>
              </a:rPr>
              <a:t>быту: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rgbClr val="ff0000"/>
                </a:solidFill>
                <a:latin typeface="Arial"/>
              </a:rPr>
              <a:t>- </a:t>
            </a: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не перегружайте электросеть, включая сразу несколько приборов;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не оставляйте электроприборы включенными в течении долгого времени;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при обнаружении неисправности обесточить электроприбор;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- соблюдайте требования инструкции по эксплуатации бытовой техники.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Picture 3" descr=""/>
          <p:cNvPicPr/>
          <p:nvPr/>
        </p:nvPicPr>
        <p:blipFill>
          <a:blip r:embed="rId2"/>
          <a:stretch/>
        </p:blipFill>
        <p:spPr>
          <a:xfrm>
            <a:off x="3060000" y="3069000"/>
            <a:ext cx="2952000" cy="71964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4" descr="C:\Users\Коваль\Downloads\65024_big.jpg"/>
          <p:cNvPicPr/>
          <p:nvPr/>
        </p:nvPicPr>
        <p:blipFill>
          <a:blip r:embed="rId3"/>
          <a:stretch/>
        </p:blipFill>
        <p:spPr>
          <a:xfrm>
            <a:off x="6192360" y="1907640"/>
            <a:ext cx="2736000" cy="173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Application>LibreOffice/7.6.4.1$Windows_X86_64 LibreOffice_project/e19e193f88cd6c0525a17fb7a176ed8e6a3e2aa1</Application>
  <AppVersion>15.0000</AppVersion>
  <Words>493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2023-10-17T09:09:23Z</dcterms:created>
  <dc:creator>User</dc:creator>
  <dc:description/>
  <dc:language>ru-RU</dc:language>
  <cp:lastModifiedBy>комп</cp:lastModifiedBy>
  <dcterms:modified xsi:type="dcterms:W3CDTF">2023-11-02T09:27:25Z</dcterms:modified>
  <cp:revision>74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2</vt:i4>
  </property>
</Properties>
</file>