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png" ContentType="image/png"/>
  <Override PartName="/ppt/media/image9.png" ContentType="image/png"/>
  <Override PartName="/ppt/media/image8.jpeg" ContentType="image/jpeg"/>
  <Override PartName="/ppt/media/image2.jpeg" ContentType="image/jpeg"/>
  <Override PartName="/ppt/media/image7.png" ContentType="image/png"/>
  <Override PartName="/ppt/media/image3.jpeg" ContentType="image/jpeg"/>
  <Override PartName="/ppt/media/image6.png" ContentType="image/png"/>
  <Override PartName="/ppt/media/image4.png" ContentType="image/png"/>
  <Override PartName="/ppt/media/image5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4DB80A5-C55B-40C9-AC1A-862E6E1018A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EDF650-D5A5-4CD3-A2AB-AC7FC089E032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701B65-5B60-4465-9DA4-9D757749A102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3B74C1-D030-49A5-AC14-0405C63BBE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1899E9-326C-45D2-ADFC-3B69B79C12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E7CECE-9354-41F9-8999-FE666364A7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B6888B-DC7D-44BB-A42A-F0C55A912A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CC00F4-8119-4F44-9123-A6467FCD66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BB958E-327C-4AFD-BFC6-2D0C7C3E64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DC056E-1284-4D9E-8742-6E01FE31F1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BCBEB8-27F0-4729-9065-D327A9920A2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A99772-BF27-4F94-855E-92F8FCD96B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D93E42-9BCF-4AE5-BE4F-9E883F9690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AA9340-8221-4595-B86F-31BFD1C2F6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E765E5-E07D-4E03-B7D5-58227FBFCB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113ACCA-418C-41EF-894D-BB41E495907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8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C:\Documents and Settings\L_PURTOVA\Мои документы\Загрузки\industrial-accidents.png"/>
          <p:cNvPicPr/>
          <p:nvPr/>
        </p:nvPicPr>
        <p:blipFill>
          <a:blip r:embed="rId1">
            <a:lum bright="-20000"/>
          </a:blip>
          <a:srcRect l="57999" t="50729" r="6329" b="6053"/>
          <a:stretch/>
        </p:blipFill>
        <p:spPr>
          <a:xfrm>
            <a:off x="6156000" y="128160"/>
            <a:ext cx="2827800" cy="186048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6"/>
          <p:cNvSpPr/>
          <p:nvPr/>
        </p:nvSpPr>
        <p:spPr>
          <a:xfrm>
            <a:off x="3564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" name="Прямоугольник 9"/>
          <p:cNvSpPr/>
          <p:nvPr/>
        </p:nvSpPr>
        <p:spPr>
          <a:xfrm>
            <a:off x="3060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" name="Прямоугольник 10"/>
          <p:cNvSpPr/>
          <p:nvPr/>
        </p:nvSpPr>
        <p:spPr>
          <a:xfrm>
            <a:off x="6084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" name="TextBox 11"/>
          <p:cNvSpPr/>
          <p:nvPr/>
        </p:nvSpPr>
        <p:spPr>
          <a:xfrm>
            <a:off x="6156000" y="2053440"/>
            <a:ext cx="2808000" cy="1004040"/>
          </a:xfrm>
          <a:prstGeom prst="rect">
            <a:avLst/>
          </a:prstGeom>
          <a:solidFill>
            <a:srgbClr val="ffc000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8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 Black"/>
              </a:rPr>
              <a:t>Действия населения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8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 Black"/>
              </a:rPr>
              <a:t>в условиях ЧС техногенного характера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12"/>
          <p:cNvSpPr/>
          <p:nvPr/>
        </p:nvSpPr>
        <p:spPr>
          <a:xfrm>
            <a:off x="6300360" y="5591160"/>
            <a:ext cx="2520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ПАМЯТКА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ЖИТЕЛЮ ТЮМЕНСКОЙ ОБЛАСТИ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14"/>
          <p:cNvSpPr/>
          <p:nvPr/>
        </p:nvSpPr>
        <p:spPr>
          <a:xfrm>
            <a:off x="6444360" y="6351120"/>
            <a:ext cx="230400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000" spc="-1" strike="noStrike">
                <a:solidFill>
                  <a:schemeClr val="dk1"/>
                </a:solidFill>
                <a:latin typeface="Arial"/>
              </a:rPr>
              <a:t>Тюмень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15"/>
          <p:cNvSpPr/>
          <p:nvPr/>
        </p:nvSpPr>
        <p:spPr>
          <a:xfrm>
            <a:off x="6156000" y="116640"/>
            <a:ext cx="2736000" cy="77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Объединенный учебно-методический центр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по ГО и ЧС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Прямоугольник 16"/>
          <p:cNvSpPr/>
          <p:nvPr/>
        </p:nvSpPr>
        <p:spPr>
          <a:xfrm>
            <a:off x="6156000" y="3177720"/>
            <a:ext cx="2808000" cy="214812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/>
          </a:gradFill>
          <a:ln w="3810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15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Техногенная ЧС,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5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</a:rPr>
              <a:t>ЧС техногенного характера: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100" spc="-1" strike="noStrike">
                <a:solidFill>
                  <a:schemeClr val="dk1"/>
                </a:solidFill>
                <a:latin typeface="Arial"/>
              </a:rPr>
              <a:t>Обстановка на территории или акватории, сложившаяся в результате возникновения источника техногенной чрезвычайной ситуации, который может повлечь или повлек за собой человеческие жертвы, ущерб здоровью людей или окружающей среде, значительные материальные потери и нарушение условий жизнедеятельности людей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17"/>
          <p:cNvSpPr/>
          <p:nvPr/>
        </p:nvSpPr>
        <p:spPr>
          <a:xfrm>
            <a:off x="179640" y="116640"/>
            <a:ext cx="2736000" cy="49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При авариях на коммунальных системах жизнеобеспечения: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Сообщите об аварии диспетчеру управляющей компании, вызовите аварийную службу.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скачках напряжения в электросети квартиры или его отключении обесточьте все электроприборы.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прекращении подачи воды закройте открытые краны, воздержитесь от употребления воды из открытых водоемов.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отключении центрального отопления используйте электрообогреватели только заводского изготовления. Для сохранения тепла закройте окна и балконные двери одеялами, заделайте в них все щели.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прекращении подачи газа отключите газовые приборы.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Аварии на коммунальных сетях ликвидируются, как правило, в кратчайшие сроки.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Прямоугольник 18"/>
          <p:cNvSpPr/>
          <p:nvPr/>
        </p:nvSpPr>
        <p:spPr>
          <a:xfrm>
            <a:off x="3132000" y="116640"/>
            <a:ext cx="2808000" cy="30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При авариях и катастрофах на транспорте: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Вызовите к месту происшествия спасателей, скорую медицинскую помощь и работников ГИБДД.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Место происшествия оградите предупредительными знаками.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Примите меры по спасению людей из поврежденного транспорта.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По возможности окажите первую помощь пострадавшим.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Calibri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Пострадавших, после оказания первой помощи, необходимо доставить в ближайшие лечебные учреждения.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2" descr="\\192.168.1.9\общая папка\8Зайцев\Памятка техн. чс\Памятка-Действия-населения-при-ЧС-техногенного-характера-scaled.jpg"/>
          <p:cNvPicPr/>
          <p:nvPr/>
        </p:nvPicPr>
        <p:blipFill>
          <a:blip r:embed="rId2"/>
          <a:srcRect l="37878" t="85220" r="46088" b="2907"/>
          <a:stretch/>
        </p:blipFill>
        <p:spPr>
          <a:xfrm>
            <a:off x="3420000" y="5428080"/>
            <a:ext cx="2232000" cy="1168920"/>
          </a:xfrm>
          <a:prstGeom prst="rect">
            <a:avLst/>
          </a:prstGeom>
          <a:ln w="28575">
            <a:solidFill>
              <a:srgbClr val="c00000"/>
            </a:solidFill>
            <a:round/>
          </a:ln>
        </p:spPr>
      </p:pic>
      <p:pic>
        <p:nvPicPr>
          <p:cNvPr id="58" name="Picture 5" descr="C:\Documents and Settings\L_PURTOVA\Мои документы\Загрузки\img4.jpg"/>
          <p:cNvPicPr/>
          <p:nvPr/>
        </p:nvPicPr>
        <p:blipFill>
          <a:blip r:embed="rId3"/>
          <a:srcRect l="52787" t="76068" r="29409" b="6667"/>
          <a:stretch/>
        </p:blipFill>
        <p:spPr>
          <a:xfrm>
            <a:off x="251640" y="5041800"/>
            <a:ext cx="2592000" cy="16992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2" descr="\\192.168.1.9\общая папка\8Зайцев\Памятка техн. чс\Памятка-Действия-населения-при-ЧС-техногенного-характера-scaled.jpg"/>
          <p:cNvPicPr/>
          <p:nvPr/>
        </p:nvPicPr>
        <p:blipFill>
          <a:blip r:embed="rId4"/>
          <a:srcRect l="2132" t="17589" r="76342" b="60859"/>
          <a:stretch/>
        </p:blipFill>
        <p:spPr>
          <a:xfrm>
            <a:off x="3132000" y="3240000"/>
            <a:ext cx="2808000" cy="19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\\192.168.1.9\общая папка\8Зайцев\Памятка техн. чс\Памятка-Действия-населения-при-ЧС-техногенного-характера-scaled.jpg"/>
          <p:cNvPicPr/>
          <p:nvPr/>
        </p:nvPicPr>
        <p:blipFill>
          <a:blip r:embed="rId1"/>
          <a:srcRect l="76680" t="17589" r="2691" b="60859"/>
          <a:stretch/>
        </p:blipFill>
        <p:spPr>
          <a:xfrm>
            <a:off x="6156000" y="2133000"/>
            <a:ext cx="2769840" cy="172800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2" descr="\\192.168.1.9\общая папка\8Зайцев\Памятка техн. чс\ЧС тех.jpg"/>
          <p:cNvPicPr/>
          <p:nvPr/>
        </p:nvPicPr>
        <p:blipFill>
          <a:blip r:embed="rId2">
            <a:lum bright="30000"/>
          </a:blip>
          <a:srcRect l="1961" t="71058" r="74429" b="4774"/>
          <a:stretch/>
        </p:blipFill>
        <p:spPr>
          <a:xfrm>
            <a:off x="179640" y="5013000"/>
            <a:ext cx="2664000" cy="16560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2" descr="C:\Documents and Settings\L_PURTOVA\Мои документы\Загрузки\гтс27.jpg"/>
          <p:cNvPicPr/>
          <p:nvPr/>
        </p:nvPicPr>
        <p:blipFill>
          <a:blip r:embed="rId3"/>
          <a:srcRect l="7143" t="62513" r="47999" b="4743"/>
          <a:stretch/>
        </p:blipFill>
        <p:spPr>
          <a:xfrm>
            <a:off x="3086280" y="4725000"/>
            <a:ext cx="2853720" cy="194400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6"/>
          <p:cNvSpPr/>
          <p:nvPr/>
        </p:nvSpPr>
        <p:spPr>
          <a:xfrm>
            <a:off x="3564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3060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Прямоугольник 10"/>
          <p:cNvSpPr/>
          <p:nvPr/>
        </p:nvSpPr>
        <p:spPr>
          <a:xfrm>
            <a:off x="6084000" y="44640"/>
            <a:ext cx="2952000" cy="6741000"/>
          </a:xfrm>
          <a:prstGeom prst="rect">
            <a:avLst/>
          </a:prstGeom>
          <a:noFill/>
          <a:ln w="38100">
            <a:solidFill>
              <a:srgbClr val="c0504d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TextBox 15"/>
          <p:cNvSpPr/>
          <p:nvPr/>
        </p:nvSpPr>
        <p:spPr>
          <a:xfrm>
            <a:off x="6156000" y="116640"/>
            <a:ext cx="2736000" cy="77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Объединенный учебно-методический центр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по ГО и ЧС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900" spc="-1" strike="noStrike">
                <a:solidFill>
                  <a:schemeClr val="lt1"/>
                </a:solidFill>
                <a:latin typeface="Arial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17"/>
          <p:cNvSpPr/>
          <p:nvPr/>
        </p:nvSpPr>
        <p:spPr>
          <a:xfrm>
            <a:off x="0" y="44640"/>
            <a:ext cx="2987640" cy="21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Опасные техногенные происшествия: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Аварии в зданиях, сооружениях как производственного так и непроизводственного назначения или на транспорте, пожары, взрывы, высвобождение различных видов энергии и/или выбросы в окружающую среду радиоактивных веществ, материалов или опасных химических веществ.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7"/>
          <p:cNvSpPr/>
          <p:nvPr/>
        </p:nvSpPr>
        <p:spPr>
          <a:xfrm>
            <a:off x="72000" y="2169360"/>
            <a:ext cx="2843280" cy="2101320"/>
          </a:xfrm>
          <a:prstGeom prst="rect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Звуки сирен означают сигнал </a:t>
            </a:r>
            <a:r>
              <a:rPr b="1" lang="ru-RU" sz="1200" spc="-1" strike="noStrike">
                <a:solidFill>
                  <a:srgbClr val="c00000"/>
                </a:solidFill>
                <a:latin typeface="Arial"/>
              </a:rPr>
              <a:t>«ВНИМАНИЕ ВСЕМ!»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Услышав сигнал, прослушайте сообщения, передаваемые СМИ или вещаемые по громкоговорителям.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Действуйте в соответствии с передаваемыми сообщениями.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В любой обстановке не теряйте самообладания и не поддавайтесь панике!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1"/>
          <p:cNvSpPr/>
          <p:nvPr/>
        </p:nvSpPr>
        <p:spPr>
          <a:xfrm>
            <a:off x="3132000" y="44640"/>
            <a:ext cx="2808000" cy="63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При внезапном затоплении: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Срочно займите ближайшее возвышенное место, вплавь или с помощью подручных средств выбирайтесь на сухое место, лучше всего на дорогу или дамбу.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При подтоплении вашего дома отключите его электроснабжение, подайте сигнал о нахождении в доме (квартире) людей путем вывешивания из окна днем флага из яркой ткани, а ночью – фонаря.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Поднимитесь с нижних этажей на верхние, на чердаки или крыши, возьмите с собой все, что потребуется при эвакуации.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Для получения информации используйте радиоприемник с автономным питанием. Наиболее ценное имущество переместите на верхние этажи и чердаки.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Создайте запас продуктов питания и питьевой воды.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44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Не пытайтесь эвакуироваться самостоятельно.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00"/>
                </a:solidFill>
                <a:latin typeface="Arial"/>
              </a:rPr>
              <a:t>Это возможно только при видимости незатопленной территории, угрозе ухудшения обстановки, необходимости получения медицинской помощи, израсходовании продуктов питания и отсутствии перспектив в получении помощи со стороны.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13"/>
          <p:cNvSpPr/>
          <p:nvPr/>
        </p:nvSpPr>
        <p:spPr>
          <a:xfrm>
            <a:off x="6156000" y="2106720"/>
            <a:ext cx="27208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360" algn="just" defTabSz="91440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Вызвать пожарную охрану.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Дышать через мокрую ткань.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Двигаться пригнувшись или ползком к выходу.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Не входить туда, где большая концентрация дыма.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 defTabSz="91440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Плотно закрыв за собой дверь, двигаться вдоль стены к лестнице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Объект 3" descr=""/>
          <p:cNvPicPr/>
          <p:nvPr/>
        </p:nvPicPr>
        <p:blipFill>
          <a:blip r:embed="rId4"/>
          <a:srcRect l="27705" t="66383" r="43118" b="5276"/>
          <a:stretch/>
        </p:blipFill>
        <p:spPr>
          <a:xfrm>
            <a:off x="6225480" y="116640"/>
            <a:ext cx="2666520" cy="1942920"/>
          </a:xfrm>
          <a:prstGeom prst="rect">
            <a:avLst/>
          </a:prstGeom>
          <a:ln w="0">
            <a:noFill/>
          </a:ln>
        </p:spPr>
      </p:pic>
      <p:sp>
        <p:nvSpPr>
          <p:cNvPr id="72" name="TextBox 18"/>
          <p:cNvSpPr/>
          <p:nvPr/>
        </p:nvSpPr>
        <p:spPr>
          <a:xfrm>
            <a:off x="6228360" y="44640"/>
            <a:ext cx="2664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При пожаре в помещении: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14"/>
          <p:cNvSpPr/>
          <p:nvPr/>
        </p:nvSpPr>
        <p:spPr>
          <a:xfrm>
            <a:off x="0" y="4340880"/>
            <a:ext cx="2915280" cy="23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c00000"/>
                </a:solidFill>
                <a:latin typeface="Arial"/>
              </a:rPr>
              <a:t>При опасности заражения химически-опасными веществами: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2060"/>
              </a:buClr>
              <a:buFont typeface="Calibri"/>
              <a:buChar char="–"/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</a:rPr>
              <a:t>Быстро покиньте свое жилище;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2060"/>
              </a:buClr>
              <a:buFont typeface="Calibri"/>
              <a:buChar char="–"/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</a:rPr>
              <a:t>Двигайтесь перпендикулярно направлению ветра;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2060"/>
              </a:buClr>
              <a:buFont typeface="Calibri"/>
              <a:buChar char="–"/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</a:rPr>
              <a:t>При отсутствии времени на эвакуацию проведите герметизацию помещений;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74600" indent="-174600" algn="just" defTabSz="914400">
              <a:lnSpc>
                <a:spcPct val="100000"/>
              </a:lnSpc>
              <a:buClr>
                <a:srgbClr val="002060"/>
              </a:buClr>
              <a:buFont typeface="Calibri"/>
              <a:buChar char="–"/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</a:rPr>
              <a:t>Наденьте респиратор, или ватно-марлевую повязку (ВМП) смоченную водой.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22"/>
          <p:cNvSpPr/>
          <p:nvPr/>
        </p:nvSpPr>
        <p:spPr>
          <a:xfrm>
            <a:off x="6156000" y="3789000"/>
            <a:ext cx="2808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Категорически нельзя: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2" descr="\\192.168.1.9\общая папка\8Зайцев\Памятка техн. чс\slide-86.jpg"/>
          <p:cNvPicPr/>
          <p:nvPr/>
        </p:nvPicPr>
        <p:blipFill>
          <a:blip r:embed="rId5"/>
          <a:srcRect l="1505" t="20249" r="74418" b="47605"/>
          <a:stretch/>
        </p:blipFill>
        <p:spPr>
          <a:xfrm>
            <a:off x="6156000" y="4077000"/>
            <a:ext cx="575640" cy="57564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2" descr="\\192.168.1.9\общая папка\8Зайцев\Памятка техн. чс\slide-86.jpg"/>
          <p:cNvPicPr/>
          <p:nvPr/>
        </p:nvPicPr>
        <p:blipFill>
          <a:blip r:embed="rId6"/>
          <a:srcRect l="49666" t="18001" r="26257" b="47836"/>
          <a:stretch/>
        </p:blipFill>
        <p:spPr>
          <a:xfrm>
            <a:off x="6228360" y="4653000"/>
            <a:ext cx="575640" cy="61164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 descr="\\192.168.1.9\общая папка\8Зайцев\Памятка техн. чс\slide-86.jpg"/>
          <p:cNvPicPr/>
          <p:nvPr/>
        </p:nvPicPr>
        <p:blipFill>
          <a:blip r:embed="rId7"/>
          <a:srcRect l="73743" t="20249" r="2174" b="49615"/>
          <a:stretch/>
        </p:blipFill>
        <p:spPr>
          <a:xfrm>
            <a:off x="6189840" y="5301360"/>
            <a:ext cx="614160" cy="575640"/>
          </a:xfrm>
          <a:prstGeom prst="rect">
            <a:avLst/>
          </a:prstGeom>
          <a:ln w="0">
            <a:noFill/>
          </a:ln>
        </p:spPr>
      </p:pic>
      <p:sp>
        <p:nvSpPr>
          <p:cNvPr id="78" name="TextBox 27"/>
          <p:cNvSpPr/>
          <p:nvPr/>
        </p:nvSpPr>
        <p:spPr>
          <a:xfrm>
            <a:off x="6876360" y="4149000"/>
            <a:ext cx="2016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Пользоваться лифтом при эвакуации.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Box 29"/>
          <p:cNvSpPr/>
          <p:nvPr/>
        </p:nvSpPr>
        <p:spPr>
          <a:xfrm>
            <a:off x="6948360" y="4653000"/>
            <a:ext cx="1944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Прыгать с балконов и этажей выше первого.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30"/>
          <p:cNvSpPr/>
          <p:nvPr/>
        </p:nvSpPr>
        <p:spPr>
          <a:xfrm>
            <a:off x="6948360" y="5085360"/>
            <a:ext cx="2016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Возвращаться за забытыми вещами, если вам удалось покинуть здание.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Объект 3" descr=""/>
          <p:cNvPicPr/>
          <p:nvPr/>
        </p:nvPicPr>
        <p:blipFill>
          <a:blip r:embed="rId8"/>
          <a:srcRect l="42904" t="87386" r="27160" b="1047"/>
          <a:stretch/>
        </p:blipFill>
        <p:spPr>
          <a:xfrm>
            <a:off x="6156000" y="5949360"/>
            <a:ext cx="2736000" cy="7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Application>LibreOffice/7.6.4.1$Windows_X86_64 LibreOffice_project/e19e193f88cd6c0525a17fb7a176ed8e6a3e2aa1</Application>
  <AppVersion>15.0000</AppVersion>
  <Words>578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2023-10-17T09:09:23Z</dcterms:created>
  <dc:creator>User</dc:creator>
  <dc:description/>
  <dc:language>ru-RU</dc:language>
  <cp:lastModifiedBy>User</cp:lastModifiedBy>
  <dcterms:modified xsi:type="dcterms:W3CDTF">2023-10-18T10:19:40Z</dcterms:modified>
  <cp:revision>29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2</vt:i4>
  </property>
</Properties>
</file>